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">
          <p15:clr>
            <a:srgbClr val="9AA0A6"/>
          </p15:clr>
        </p15:guide>
        <p15:guide id="2" pos="2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 orient="horz"/>
        <p:guide pos="2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5de7f740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5de7f740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d69239abd_1_0:notes"/>
          <p:cNvSpPr/>
          <p:nvPr>
            <p:ph idx="2" type="sldImg"/>
          </p:nvPr>
        </p:nvSpPr>
        <p:spPr>
          <a:xfrm>
            <a:off x="38099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18d69239a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8d3553fcf4_2_0:notes"/>
          <p:cNvSpPr/>
          <p:nvPr>
            <p:ph idx="2" type="sldImg"/>
          </p:nvPr>
        </p:nvSpPr>
        <p:spPr>
          <a:xfrm>
            <a:off x="38099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8d3553fcf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8d3553fcf4_1_99:notes"/>
          <p:cNvSpPr/>
          <p:nvPr>
            <p:ph idx="2" type="sldImg"/>
          </p:nvPr>
        </p:nvSpPr>
        <p:spPr>
          <a:xfrm>
            <a:off x="38099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18d3553fcf4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d5296f5d9_0_1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d5296f5d9_0_1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27e7af24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927e7af24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d3553fcf4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d3553fcf4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927e7af246_0_47:notes"/>
          <p:cNvSpPr/>
          <p:nvPr>
            <p:ph idx="2" type="sldImg"/>
          </p:nvPr>
        </p:nvSpPr>
        <p:spPr>
          <a:xfrm>
            <a:off x="38099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1927e7af24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28706" y="283500"/>
            <a:ext cx="84867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18300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83455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83680" y="4783455"/>
            <a:ext cx="2103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/>
        </p:nvSpPr>
        <p:spPr>
          <a:xfrm>
            <a:off x="2594250" y="1831545"/>
            <a:ext cx="39555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452056"/>
                </a:solidFill>
                <a:latin typeface="Muli"/>
                <a:ea typeface="Muli"/>
                <a:cs typeface="Muli"/>
                <a:sym typeface="Muli"/>
              </a:rPr>
              <a:t>this is another</a:t>
            </a:r>
            <a:endParaRPr sz="2900">
              <a:solidFill>
                <a:srgbClr val="45205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452056"/>
                </a:solidFill>
                <a:latin typeface="Muli"/>
                <a:ea typeface="Muli"/>
                <a:cs typeface="Muli"/>
                <a:sym typeface="Muli"/>
              </a:rPr>
              <a:t>title page</a:t>
            </a:r>
            <a:endParaRPr sz="3000">
              <a:solidFill>
                <a:srgbClr val="452056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66" name="Google Shape;6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3213" y="4688700"/>
            <a:ext cx="636499" cy="20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b="0" l="5004" r="499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850" y="4688712"/>
            <a:ext cx="637232" cy="20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 b="0" l="5004" r="499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850" y="4688712"/>
            <a:ext cx="637232" cy="2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8"/>
          <p:cNvSpPr txBox="1"/>
          <p:nvPr/>
        </p:nvSpPr>
        <p:spPr>
          <a:xfrm>
            <a:off x="2594250" y="1831545"/>
            <a:ext cx="39555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bold text</a:t>
            </a:r>
            <a:b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light text</a:t>
            </a:r>
            <a:endParaRPr sz="3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hyperlink" Target="http://www.youtube.com/watch?v=ZYyihKBA_as" TargetMode="External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faq.tiptappay.com/knowledge" TargetMode="External"/><Relationship Id="rId5" Type="http://schemas.openxmlformats.org/officeDocument/2006/relationships/hyperlink" Target="https://faq.tiptappay.com/knowledg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hyperlink" Target="https://shop.tiptappay.com/" TargetMode="External"/><Relationship Id="rId6" Type="http://schemas.openxmlformats.org/officeDocument/2006/relationships/hyperlink" Target="https://shop.tiptappa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11200" y="0"/>
            <a:ext cx="9144000" cy="5143500"/>
          </a:xfrm>
          <a:prstGeom prst="rect">
            <a:avLst/>
          </a:prstGeom>
          <a:solidFill>
            <a:srgbClr val="9E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/>
          <p:nvPr/>
        </p:nvSpPr>
        <p:spPr>
          <a:xfrm>
            <a:off x="484700" y="2398900"/>
            <a:ext cx="3955500" cy="1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 tiptap will help us collect more</a:t>
            </a:r>
            <a:endParaRPr sz="3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81" name="Google Shape;8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700" y="1998000"/>
            <a:ext cx="992050" cy="3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7900" y="-204675"/>
            <a:ext cx="5552850" cy="55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 rotWithShape="1">
          <a:blip r:embed="rId3">
            <a:alphaModFix/>
          </a:blip>
          <a:srcRect b="0" l="5004" r="499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850" y="4688712"/>
            <a:ext cx="637232" cy="2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/>
          <p:nvPr/>
        </p:nvSpPr>
        <p:spPr>
          <a:xfrm>
            <a:off x="656850" y="2800925"/>
            <a:ext cx="28773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Cash and coin is gone.</a:t>
            </a:r>
            <a:endParaRPr sz="2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 simple tap is all it takes.</a:t>
            </a:r>
            <a:endParaRPr sz="2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90" name="Google Shape;90;p20"/>
          <p:cNvCxnSpPr/>
          <p:nvPr/>
        </p:nvCxnSpPr>
        <p:spPr>
          <a:xfrm flipH="1" rot="10800000">
            <a:off x="687000" y="1943550"/>
            <a:ext cx="2622300" cy="39000"/>
          </a:xfrm>
          <a:prstGeom prst="straightConnector1">
            <a:avLst/>
          </a:prstGeom>
          <a:noFill/>
          <a:ln cap="flat" cmpd="sng" w="19050">
            <a:solidFill>
              <a:srgbClr val="9E007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" name="Google Shape;91;p20"/>
          <p:cNvPicPr preferRelativeResize="0"/>
          <p:nvPr/>
        </p:nvPicPr>
        <p:blipFill rotWithShape="1">
          <a:blip r:embed="rId5">
            <a:alphaModFix/>
          </a:blip>
          <a:srcRect b="24016" l="24879" r="25431" t="31883"/>
          <a:stretch/>
        </p:blipFill>
        <p:spPr>
          <a:xfrm>
            <a:off x="5408275" y="2135127"/>
            <a:ext cx="2877275" cy="255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5610428">
            <a:off x="6646392" y="-625616"/>
            <a:ext cx="1713294" cy="355947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/>
          <p:nvPr/>
        </p:nvSpPr>
        <p:spPr>
          <a:xfrm>
            <a:off x="656850" y="896400"/>
            <a:ext cx="2905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collect more.</a:t>
            </a:r>
            <a:endParaRPr sz="2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do more.</a:t>
            </a:r>
            <a:endParaRPr sz="2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b="0" l="5004" r="499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850" y="4688712"/>
            <a:ext cx="637232" cy="2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 title="Short Tap Video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825848"/>
            <a:ext cx="9144000" cy="6857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 rotWithShape="1">
          <a:blip r:embed="rId3">
            <a:alphaModFix/>
          </a:blip>
          <a:srcRect b="0" l="5004" r="499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/>
        </p:nvSpPr>
        <p:spPr>
          <a:xfrm>
            <a:off x="201950" y="457200"/>
            <a:ext cx="86961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does it work? you bet!</a:t>
            </a:r>
            <a:b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On average our customers collect…</a:t>
            </a:r>
            <a:endParaRPr sz="2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07" name="Google Shape;10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850" y="4688712"/>
            <a:ext cx="637232" cy="2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/>
          <p:nvPr/>
        </p:nvSpPr>
        <p:spPr>
          <a:xfrm>
            <a:off x="764100" y="2103175"/>
            <a:ext cx="2027400" cy="16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2"/>
          <p:cNvSpPr/>
          <p:nvPr/>
        </p:nvSpPr>
        <p:spPr>
          <a:xfrm>
            <a:off x="3543375" y="2103175"/>
            <a:ext cx="2027400" cy="16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/>
          <p:nvPr/>
        </p:nvSpPr>
        <p:spPr>
          <a:xfrm>
            <a:off x="6400875" y="2103175"/>
            <a:ext cx="2027400" cy="1600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5">
            <a:alphaModFix/>
          </a:blip>
          <a:srcRect b="22744" l="17337" r="15386" t="25052"/>
          <a:stretch/>
        </p:blipFill>
        <p:spPr>
          <a:xfrm>
            <a:off x="1052850" y="2458125"/>
            <a:ext cx="1461826" cy="92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 rotWithShape="1">
          <a:blip r:embed="rId6">
            <a:alphaModFix/>
          </a:blip>
          <a:srcRect b="21853" l="13158" r="14976" t="21042"/>
          <a:stretch/>
        </p:blipFill>
        <p:spPr>
          <a:xfrm>
            <a:off x="3735900" y="2422025"/>
            <a:ext cx="1588150" cy="10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 rotWithShape="1">
          <a:blip r:embed="rId7">
            <a:alphaModFix/>
          </a:blip>
          <a:srcRect b="15190" l="19620" r="20852" t="21438"/>
          <a:stretch/>
        </p:blipFill>
        <p:spPr>
          <a:xfrm>
            <a:off x="6767850" y="2458125"/>
            <a:ext cx="1293400" cy="112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225" y="4688175"/>
            <a:ext cx="733025" cy="2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/>
          <p:nvPr>
            <p:ph type="title"/>
          </p:nvPr>
        </p:nvSpPr>
        <p:spPr>
          <a:xfrm>
            <a:off x="486150" y="421575"/>
            <a:ext cx="69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52056"/>
                </a:solidFill>
                <a:latin typeface="Muli"/>
                <a:ea typeface="Muli"/>
                <a:cs typeface="Muli"/>
                <a:sym typeface="Muli"/>
              </a:rPr>
              <a:t>simple &amp; effective </a:t>
            </a:r>
            <a:r>
              <a:rPr lang="en">
                <a:solidFill>
                  <a:srgbClr val="9E007E"/>
                </a:solidFill>
                <a:latin typeface="Muli"/>
                <a:ea typeface="Muli"/>
                <a:cs typeface="Muli"/>
                <a:sym typeface="Muli"/>
              </a:rPr>
              <a:t>solutions</a:t>
            </a:r>
            <a:endParaRPr>
              <a:solidFill>
                <a:srgbClr val="9E007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51" y="1342250"/>
            <a:ext cx="8857702" cy="28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225" y="4688175"/>
            <a:ext cx="733025" cy="2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/>
        </p:nvSpPr>
        <p:spPr>
          <a:xfrm>
            <a:off x="531125" y="938838"/>
            <a:ext cx="83730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A: choose your solution:</a:t>
            </a:r>
            <a:endParaRPr b="1"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</a:t>
            </a: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ounter, floor stand, lanyard, poster, parade bucket</a:t>
            </a:r>
            <a:endParaRPr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531125" y="1969075"/>
            <a:ext cx="8532000" cy="1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B: customize your sign (optional):</a:t>
            </a:r>
            <a:endParaRPr b="1"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uli"/>
              <a:buChar char="●"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Standard ready-to-tap sign: included</a:t>
            </a:r>
            <a:endParaRPr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uli"/>
              <a:buChar char="●"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Online design tool (add your logo and tagline): $40</a:t>
            </a:r>
            <a:endParaRPr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uli"/>
              <a:buChar char="●"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Design your own (user our Adobe Illustrator templates): $0</a:t>
            </a:r>
            <a:endParaRPr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uli"/>
              <a:buChar char="●"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Let us design and print for you: $105 </a:t>
            </a:r>
            <a:endParaRPr sz="2300">
              <a:solidFill>
                <a:srgbClr val="9E007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531125" y="4018700"/>
            <a:ext cx="71784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C: start collecting!</a:t>
            </a:r>
            <a:endParaRPr b="1"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Power up your solution and start collecting!</a:t>
            </a:r>
            <a:endParaRPr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9" name="Google Shape;129;p24"/>
          <p:cNvSpPr txBox="1"/>
          <p:nvPr>
            <p:ph type="title"/>
          </p:nvPr>
        </p:nvSpPr>
        <p:spPr>
          <a:xfrm>
            <a:off x="486150" y="421575"/>
            <a:ext cx="812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52056"/>
                </a:solidFill>
                <a:latin typeface="Muli"/>
                <a:ea typeface="Muli"/>
                <a:cs typeface="Muli"/>
                <a:sym typeface="Muli"/>
              </a:rPr>
              <a:t>how it works: </a:t>
            </a:r>
            <a:r>
              <a:rPr lang="en">
                <a:solidFill>
                  <a:srgbClr val="9E007E"/>
                </a:solidFill>
                <a:latin typeface="Muli"/>
                <a:ea typeface="Muli"/>
                <a:cs typeface="Muli"/>
                <a:sym typeface="Muli"/>
              </a:rPr>
              <a:t>as easy as A...B…C!</a:t>
            </a:r>
            <a:r>
              <a:rPr lang="en">
                <a:solidFill>
                  <a:srgbClr val="452056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>
              <a:solidFill>
                <a:srgbClr val="9E007E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225" y="4688175"/>
            <a:ext cx="733025" cy="2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>
            <p:ph type="title"/>
          </p:nvPr>
        </p:nvSpPr>
        <p:spPr>
          <a:xfrm>
            <a:off x="486150" y="421575"/>
            <a:ext cx="812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52056"/>
                </a:solidFill>
                <a:latin typeface="Muli"/>
                <a:ea typeface="Muli"/>
                <a:cs typeface="Muli"/>
                <a:sym typeface="Muli"/>
              </a:rPr>
              <a:t>frequently asked questions</a:t>
            </a:r>
            <a:endParaRPr>
              <a:solidFill>
                <a:srgbClr val="45205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531125" y="994283"/>
            <a:ext cx="8373000" cy="3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How long will it take to receive my order?</a:t>
            </a:r>
            <a:endParaRPr b="1"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On average, it takes 5-7 business days to receive your order</a:t>
            </a:r>
            <a:endParaRPr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Is it easy to setup?</a:t>
            </a:r>
            <a:endParaRPr b="1"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Yes! Simply plug-in to a wall outlet or battery and start collecting. No apps, wifi, or setup needed</a:t>
            </a:r>
            <a:endParaRPr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How do I see results?</a:t>
            </a:r>
            <a:endParaRPr b="1"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View results of your campaign in real-time on your dashboard</a:t>
            </a:r>
            <a:endParaRPr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Is there a fee per tap?</a:t>
            </a:r>
            <a:endParaRPr b="1"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Yes, 1.5% of transaction per successful tap plus any applicable card fees (typically 3.5% for most cards)</a:t>
            </a:r>
            <a:endParaRPr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Is there a minimum time commitment?</a:t>
            </a:r>
            <a:endParaRPr b="1" sz="13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No, after you purchase, the subscription remains active until you cancel with 30 days notice and return the device(s). </a:t>
            </a:r>
            <a:endParaRPr b="1"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7" name="Google Shape;137;p25">
            <a:hlinkClick r:id="rId4"/>
          </p:cNvPr>
          <p:cNvSpPr/>
          <p:nvPr/>
        </p:nvSpPr>
        <p:spPr>
          <a:xfrm>
            <a:off x="619700" y="4311000"/>
            <a:ext cx="1413600" cy="403200"/>
          </a:xfrm>
          <a:prstGeom prst="roundRect">
            <a:avLst>
              <a:gd fmla="val 16667" name="adj"/>
            </a:avLst>
          </a:prstGeom>
          <a:solidFill>
            <a:srgbClr val="9E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675500" y="4320150"/>
            <a:ext cx="1279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View all FAQs</a:t>
            </a:r>
            <a:endParaRPr b="1" sz="13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b="0" l="5004" r="499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223950" y="1284675"/>
            <a:ext cx="8696100" cy="13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ready to get started?</a:t>
            </a:r>
            <a:b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Visit the online store for product </a:t>
            </a:r>
            <a:endParaRPr sz="2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details and pricing.</a:t>
            </a:r>
            <a:endParaRPr sz="2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850" y="4688712"/>
            <a:ext cx="637232" cy="2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>
            <a:hlinkClick r:id="rId5"/>
          </p:cNvPr>
          <p:cNvSpPr/>
          <p:nvPr/>
        </p:nvSpPr>
        <p:spPr>
          <a:xfrm>
            <a:off x="2463450" y="3065750"/>
            <a:ext cx="4217100" cy="751800"/>
          </a:xfrm>
          <a:prstGeom prst="roundRect">
            <a:avLst>
              <a:gd fmla="val 16667" name="adj"/>
            </a:avLst>
          </a:prstGeom>
          <a:solidFill>
            <a:srgbClr val="9E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2463450" y="3181900"/>
            <a:ext cx="4217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shop.tiptappay.com</a:t>
            </a:r>
            <a:endParaRPr sz="2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